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9036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19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i4JCzhtEfFZuMB8i5nGPYW/fKiM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19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42074" y="685800"/>
            <a:ext cx="2374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:notes"/>
          <p:cNvSpPr/>
          <p:nvPr>
            <p:ph idx="2" type="sldImg"/>
          </p:nvPr>
        </p:nvSpPr>
        <p:spPr>
          <a:xfrm>
            <a:off x="2242074" y="685800"/>
            <a:ext cx="2374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ctrTitle"/>
          </p:nvPr>
        </p:nvSpPr>
        <p:spPr>
          <a:xfrm>
            <a:off x="233781" y="1433649"/>
            <a:ext cx="6390300" cy="3952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4"/>
          <p:cNvSpPr txBox="1"/>
          <p:nvPr>
            <p:ph idx="1" type="subTitle"/>
          </p:nvPr>
        </p:nvSpPr>
        <p:spPr>
          <a:xfrm>
            <a:off x="233775" y="5456992"/>
            <a:ext cx="6390300" cy="1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4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/>
          <p:nvPr>
            <p:ph hasCustomPrompt="1" type="title"/>
          </p:nvPr>
        </p:nvSpPr>
        <p:spPr>
          <a:xfrm>
            <a:off x="233775" y="2129799"/>
            <a:ext cx="6390300" cy="3780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/>
          <p:nvPr>
            <p:ph idx="1" type="body"/>
          </p:nvPr>
        </p:nvSpPr>
        <p:spPr>
          <a:xfrm>
            <a:off x="233775" y="6069481"/>
            <a:ext cx="6390300" cy="25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" type="body"/>
          </p:nvPr>
        </p:nvSpPr>
        <p:spPr>
          <a:xfrm>
            <a:off x="233775" y="2219044"/>
            <a:ext cx="63903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233775" y="4141374"/>
            <a:ext cx="6390300" cy="16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6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" type="body"/>
          </p:nvPr>
        </p:nvSpPr>
        <p:spPr>
          <a:xfrm>
            <a:off x="233775" y="2219044"/>
            <a:ext cx="30000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7"/>
          <p:cNvSpPr txBox="1"/>
          <p:nvPr>
            <p:ph idx="2" type="body"/>
          </p:nvPr>
        </p:nvSpPr>
        <p:spPr>
          <a:xfrm>
            <a:off x="3624300" y="2219044"/>
            <a:ext cx="30000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7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/>
          <p:nvPr>
            <p:ph type="title"/>
          </p:nvPr>
        </p:nvSpPr>
        <p:spPr>
          <a:xfrm>
            <a:off x="233775" y="1069785"/>
            <a:ext cx="2106000" cy="1455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9"/>
          <p:cNvSpPr txBox="1"/>
          <p:nvPr>
            <p:ph idx="1" type="body"/>
          </p:nvPr>
        </p:nvSpPr>
        <p:spPr>
          <a:xfrm>
            <a:off x="233775" y="2675618"/>
            <a:ext cx="2106000" cy="612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9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/>
          <p:nvPr>
            <p:ph type="title"/>
          </p:nvPr>
        </p:nvSpPr>
        <p:spPr>
          <a:xfrm>
            <a:off x="367688" y="866746"/>
            <a:ext cx="4775700" cy="787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0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429000" y="48"/>
            <a:ext cx="3429000" cy="9903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/>
          <p:nvPr>
            <p:ph type="title"/>
          </p:nvPr>
        </p:nvSpPr>
        <p:spPr>
          <a:xfrm>
            <a:off x="199125" y="2374428"/>
            <a:ext cx="3033900" cy="2854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1"/>
          <p:cNvSpPr txBox="1"/>
          <p:nvPr>
            <p:ph idx="1" type="subTitle"/>
          </p:nvPr>
        </p:nvSpPr>
        <p:spPr>
          <a:xfrm>
            <a:off x="199125" y="5397207"/>
            <a:ext cx="3033900" cy="23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3704625" y="1394418"/>
            <a:ext cx="2877600" cy="7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11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233775" y="8145800"/>
            <a:ext cx="4499100" cy="11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2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233775" y="2219044"/>
            <a:ext cx="63903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"/>
          <p:cNvSpPr txBox="1"/>
          <p:nvPr/>
        </p:nvSpPr>
        <p:spPr>
          <a:xfrm>
            <a:off x="664050" y="2479375"/>
            <a:ext cx="5529900" cy="633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nl" sz="3600">
                <a:latin typeface="Calibri"/>
                <a:ea typeface="Calibri"/>
                <a:cs typeface="Calibri"/>
                <a:sym typeface="Calibri"/>
              </a:rPr>
              <a:t>Het borrelt en het bruist</a:t>
            </a:r>
            <a:endParaRPr b="0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i="1" lang="nl" sz="1600">
                <a:solidFill>
                  <a:srgbClr val="F39430"/>
                </a:solidFill>
              </a:rPr>
              <a:t>Allen werden vervuld van de heilige Geest en begonnen op luide toon te spreken in  vreemde talen, zoals hun door de Geest werd ingegeven.</a:t>
            </a:r>
            <a:endParaRPr i="1" sz="1600">
              <a:solidFill>
                <a:srgbClr val="F3943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nl" sz="1600">
                <a:solidFill>
                  <a:srgbClr val="F39430"/>
                </a:solidFill>
              </a:rPr>
              <a:t>Handelingen 2: 4</a:t>
            </a:r>
            <a:endParaRPr i="1" sz="2200">
              <a:solidFill>
                <a:srgbClr val="F3943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i="1" sz="1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nl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Opdracht: </a:t>
            </a:r>
            <a:endParaRPr b="1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1600"/>
              <a:buChar char="-"/>
            </a:pPr>
            <a:r>
              <a:rPr lang="nl" sz="1600">
                <a:solidFill>
                  <a:srgbClr val="231F20"/>
                </a:solidFill>
              </a:rPr>
              <a:t>Vul het glas met koolzuurhoudend water</a:t>
            </a:r>
            <a:endParaRPr sz="1600">
              <a:solidFill>
                <a:srgbClr val="231F20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1600"/>
              <a:buChar char="-"/>
            </a:pPr>
            <a:r>
              <a:rPr lang="nl" sz="1600">
                <a:solidFill>
                  <a:srgbClr val="231F20"/>
                </a:solidFill>
              </a:rPr>
              <a:t>Doe vervolgens de rozijnen in het water</a:t>
            </a:r>
            <a:endParaRPr sz="1600">
              <a:solidFill>
                <a:srgbClr val="231F20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1600"/>
              <a:buChar char="-"/>
            </a:pPr>
            <a:r>
              <a:rPr lang="nl" sz="1600">
                <a:solidFill>
                  <a:srgbClr val="231F20"/>
                </a:solidFill>
              </a:rPr>
              <a:t>Wat gebeurt er? 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nl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Om door te praten:</a:t>
            </a:r>
            <a:endParaRPr b="1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marR="590702" rtl="0" algn="l">
              <a:spcBef>
                <a:spcPts val="133"/>
              </a:spcBef>
              <a:spcAft>
                <a:spcPts val="0"/>
              </a:spcAft>
              <a:buSzPts val="1600"/>
              <a:buChar char="●"/>
            </a:pPr>
            <a:r>
              <a:rPr lang="nl" sz="1600"/>
              <a:t>De heilige Geest zet de leerlingen in beweging! Ze gaan naar buiten en vertellen de mensen over God. Waar word jij blij van?</a:t>
            </a:r>
            <a:r>
              <a:rPr lang="nl" sz="1600">
                <a:solidFill>
                  <a:srgbClr val="231F20"/>
                </a:solidFill>
              </a:rPr>
              <a:t> </a:t>
            </a:r>
            <a:endParaRPr sz="1600">
              <a:solidFill>
                <a:srgbClr val="231F20"/>
              </a:solidFill>
            </a:endParaRPr>
          </a:p>
          <a:p>
            <a:pPr indent="-330200" lvl="0" marL="457200" marR="590702" rtl="0" algn="l"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1600"/>
              <a:buChar char="●"/>
            </a:pPr>
            <a:r>
              <a:rPr lang="nl" sz="1600">
                <a:solidFill>
                  <a:srgbClr val="231F20"/>
                </a:solidFill>
              </a:rPr>
              <a:t>Wat doe jij graag als je blij bent?</a:t>
            </a:r>
            <a:endParaRPr sz="1600">
              <a:solidFill>
                <a:srgbClr val="231F20"/>
              </a:solidFill>
            </a:endParaRPr>
          </a:p>
        </p:txBody>
      </p:sp>
      <p:pic>
        <p:nvPicPr>
          <p:cNvPr id="55" name="Google Shape;55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43150" y="7460200"/>
            <a:ext cx="1971675" cy="1971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CE5CD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